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9" r:id="rId4"/>
    <p:sldId id="258" r:id="rId5"/>
    <p:sldId id="260" r:id="rId6"/>
    <p:sldId id="261" r:id="rId7"/>
    <p:sldId id="262" r:id="rId8"/>
    <p:sldId id="263" r:id="rId9"/>
    <p:sldId id="264" r:id="rId10"/>
    <p:sldId id="266" r:id="rId11"/>
    <p:sldId id="268" r:id="rId12"/>
    <p:sldId id="265" r:id="rId13"/>
  </p:sldIdLst>
  <p:sldSz cx="9144000" cy="6858000" type="screen4x3"/>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481"/>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4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3EA9A-31B6-4F27-AEB1-228FF74D6C3B}" type="datetimeFigureOut">
              <a:rPr kumimoji="1" lang="ja-JP" altLang="en-US" smtClean="0"/>
              <a:t>2024/3/29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042F0-0B4A-4357-B070-4725C05A4B63}" type="slidenum">
              <a:rPr kumimoji="1" lang="ja-JP" altLang="en-US" smtClean="0"/>
              <a:t>‹#›</a:t>
            </a:fld>
            <a:endParaRPr kumimoji="1" lang="ja-JP" altLang="en-US"/>
          </a:p>
        </p:txBody>
      </p:sp>
    </p:spTree>
    <p:extLst>
      <p:ext uri="{BB962C8B-B14F-4D97-AF65-F5344CB8AC3E}">
        <p14:creationId xmlns:p14="http://schemas.microsoft.com/office/powerpoint/2010/main" val="20195020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難聴にはいろいろな難聴があります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i="0" dirty="0">
                <a:solidFill>
                  <a:srgbClr val="2D4486"/>
                </a:solidFill>
                <a:effectLst/>
                <a:latin typeface="ヒラギノ角ゴ ProN"/>
              </a:rPr>
              <a:t>１．伝音難聴は手術で改善するケースもある</a:t>
            </a:r>
          </a:p>
          <a:p>
            <a:r>
              <a:rPr lang="ja-JP" altLang="en-US" b="0" i="0" dirty="0">
                <a:solidFill>
                  <a:srgbClr val="333333"/>
                </a:solidFill>
                <a:effectLst/>
                <a:latin typeface="ヒラギノ角ゴ ProN"/>
              </a:rPr>
              <a:t>伝音難聴は、外耳や中耳になんらかの障害があることで起こります。</a:t>
            </a:r>
            <a:endParaRPr lang="en-US" altLang="ja-JP" b="0" i="0" dirty="0">
              <a:solidFill>
                <a:srgbClr val="333333"/>
              </a:solidFill>
              <a:effectLst/>
              <a:latin typeface="ヒラギノ角ゴ ProN"/>
            </a:endParaRPr>
          </a:p>
          <a:p>
            <a:r>
              <a:rPr lang="ja-JP" altLang="en-US" b="0" i="0" dirty="0">
                <a:solidFill>
                  <a:srgbClr val="333333"/>
                </a:solidFill>
                <a:effectLst/>
                <a:latin typeface="ヒラギノ角ゴ ProN"/>
              </a:rPr>
              <a:t>高齢者の難聴で一番多いのが耳あかです。受診して耳掃除をすれば聞こえやすくなります。</a:t>
            </a:r>
            <a:endParaRPr lang="en-US" altLang="ja-JP" b="0" i="0" dirty="0">
              <a:solidFill>
                <a:srgbClr val="333333"/>
              </a:solidFill>
              <a:effectLst/>
              <a:latin typeface="ヒラギノ角ゴ ProN"/>
            </a:endParaRPr>
          </a:p>
          <a:p>
            <a:r>
              <a:rPr lang="ja-JP" altLang="en-US" b="0" i="0" dirty="0">
                <a:solidFill>
                  <a:srgbClr val="333333"/>
                </a:solidFill>
                <a:effectLst/>
                <a:latin typeface="ヒラギノ角ゴ ProN"/>
              </a:rPr>
              <a:t>また、外耳道炎、急性中耳炎などでは一時的な症状である場合も多く、薬物投与などで改善することが多いです。一方、滲出性中耳炎、鼓膜穿孔（慢性中耳炎）や耳硬化症などでは手術で改善することもあります。治療が難しい場合でも補聴器を装用することで適切な音を内耳に届けられれば、問題なく聞こえることも多いです。耳鼻咽喉科を受診してください。</a:t>
            </a:r>
            <a:endParaRPr lang="en-US" altLang="ja-JP" b="0" i="0" dirty="0">
              <a:solidFill>
                <a:srgbClr val="333333"/>
              </a:solidFill>
              <a:effectLst/>
              <a:latin typeface="ヒラギノ角ゴ ProN"/>
            </a:endParaRPr>
          </a:p>
          <a:p>
            <a:endParaRPr kumimoji="1" lang="en-US" altLang="ja-JP" b="0" i="0" dirty="0">
              <a:solidFill>
                <a:srgbClr val="333333"/>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dirty="0">
                <a:solidFill>
                  <a:srgbClr val="333333"/>
                </a:solidFill>
                <a:effectLst/>
                <a:latin typeface="ヒラギノ角ゴ ProN"/>
              </a:rPr>
              <a:t>２．</a:t>
            </a:r>
            <a:r>
              <a:rPr lang="ja-JP" altLang="en-US" b="1" i="0" dirty="0">
                <a:solidFill>
                  <a:srgbClr val="2D4486"/>
                </a:solidFill>
                <a:effectLst/>
                <a:latin typeface="ヒラギノ角ゴ ProN"/>
              </a:rPr>
              <a:t>感音難聴は補聴器を装用することが大切である</a:t>
            </a:r>
          </a:p>
          <a:p>
            <a:r>
              <a:rPr lang="ja-JP" altLang="en-US" b="0" i="0" dirty="0">
                <a:solidFill>
                  <a:srgbClr val="333333"/>
                </a:solidFill>
                <a:effectLst/>
                <a:latin typeface="ヒラギノ角ゴ ProN"/>
              </a:rPr>
              <a:t>　感音難聴は、内耳、蝸牛神経、脳の障害によって起こります。急性に生じる突発性難聴などや慢性的に生じる騒音性難聴・加齢性難聴、生まれつきの先天性難聴などがあります。急性難聴は早期の薬物治療等で改善することもあります。また騒音性難聴は予防が重要になります。加齢性難聴などは現在は治療は困難ですが、補聴器で聞こえを補うことで、認知症予防、生活の質を改善させることができます。また、重度難聴の方には人工内耳手術を行うことで聞こえが戻る可能性があります。受診してください。</a:t>
            </a:r>
            <a:endParaRPr lang="en-US" altLang="ja-JP" b="0" i="0" dirty="0">
              <a:solidFill>
                <a:srgbClr val="333333"/>
              </a:solidFill>
              <a:effectLst/>
              <a:latin typeface="ヒラギノ角ゴ ProN"/>
            </a:endParaRPr>
          </a:p>
          <a:p>
            <a:endParaRPr kumimoji="1" lang="en-US" altLang="ja-JP" b="0" i="0" dirty="0">
              <a:solidFill>
                <a:srgbClr val="333333"/>
              </a:solidFill>
              <a:effectLst/>
              <a:latin typeface="ヒラギノ角ゴ ProN"/>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4</a:t>
            </a:fld>
            <a:endParaRPr kumimoji="1" lang="ja-JP" altLang="en-US"/>
          </a:p>
        </p:txBody>
      </p:sp>
    </p:spTree>
    <p:extLst>
      <p:ext uri="{BB962C8B-B14F-4D97-AF65-F5344CB8AC3E}">
        <p14:creationId xmlns:p14="http://schemas.microsoft.com/office/powerpoint/2010/main" val="422210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難聴にはいろいろな難聴があります</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5</a:t>
            </a:fld>
            <a:endParaRPr kumimoji="1" lang="ja-JP" altLang="en-US"/>
          </a:p>
        </p:txBody>
      </p:sp>
    </p:spTree>
    <p:extLst>
      <p:ext uri="{BB962C8B-B14F-4D97-AF65-F5344CB8AC3E}">
        <p14:creationId xmlns:p14="http://schemas.microsoft.com/office/powerpoint/2010/main" val="42818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難聴にはいろいろな難聴があります</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6</a:t>
            </a:fld>
            <a:endParaRPr kumimoji="1" lang="ja-JP" altLang="en-US"/>
          </a:p>
        </p:txBody>
      </p:sp>
    </p:spTree>
    <p:extLst>
      <p:ext uri="{BB962C8B-B14F-4D97-AF65-F5344CB8AC3E}">
        <p14:creationId xmlns:p14="http://schemas.microsoft.com/office/powerpoint/2010/main" val="251944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難聴にはいろいろな難聴があります</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7</a:t>
            </a:fld>
            <a:endParaRPr kumimoji="1" lang="ja-JP" altLang="en-US"/>
          </a:p>
        </p:txBody>
      </p:sp>
    </p:spTree>
    <p:extLst>
      <p:ext uri="{BB962C8B-B14F-4D97-AF65-F5344CB8AC3E}">
        <p14:creationId xmlns:p14="http://schemas.microsoft.com/office/powerpoint/2010/main" val="420311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難聴にはいろいろな難聴があります</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8</a:t>
            </a:fld>
            <a:endParaRPr kumimoji="1" lang="ja-JP" altLang="en-US"/>
          </a:p>
        </p:txBody>
      </p:sp>
    </p:spTree>
    <p:extLst>
      <p:ext uri="{BB962C8B-B14F-4D97-AF65-F5344CB8AC3E}">
        <p14:creationId xmlns:p14="http://schemas.microsoft.com/office/powerpoint/2010/main" val="237513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難聴にはいろいろな難聴があります</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9</a:t>
            </a:fld>
            <a:endParaRPr kumimoji="1" lang="ja-JP" altLang="en-US"/>
          </a:p>
        </p:txBody>
      </p:sp>
    </p:spTree>
    <p:extLst>
      <p:ext uri="{BB962C8B-B14F-4D97-AF65-F5344CB8AC3E}">
        <p14:creationId xmlns:p14="http://schemas.microsoft.com/office/powerpoint/2010/main" val="329426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難聴にはいろいろな難聴があります</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12</a:t>
            </a:fld>
            <a:endParaRPr kumimoji="1" lang="ja-JP" altLang="en-US"/>
          </a:p>
        </p:txBody>
      </p:sp>
    </p:spTree>
    <p:extLst>
      <p:ext uri="{BB962C8B-B14F-4D97-AF65-F5344CB8AC3E}">
        <p14:creationId xmlns:p14="http://schemas.microsoft.com/office/powerpoint/2010/main" val="379536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9B82784-5A97-4C96-97C0-75C5DA3E415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90681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B82784-5A97-4C96-97C0-75C5DA3E415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74290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B82784-5A97-4C96-97C0-75C5DA3E415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49913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B82784-5A97-4C96-97C0-75C5DA3E415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8661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B82784-5A97-4C96-97C0-75C5DA3E415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49224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9B82784-5A97-4C96-97C0-75C5DA3E4152}" type="datetimeFigureOut">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233881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9B82784-5A97-4C96-97C0-75C5DA3E4152}" type="datetimeFigureOut">
              <a:rPr kumimoji="1" lang="ja-JP" altLang="en-US" smtClean="0"/>
              <a:t>2024/3/29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39909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B82784-5A97-4C96-97C0-75C5DA3E4152}" type="datetimeFigureOut">
              <a:rPr kumimoji="1" lang="ja-JP" altLang="en-US" smtClean="0"/>
              <a:t>2024/3/29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68160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82784-5A97-4C96-97C0-75C5DA3E4152}" type="datetimeFigureOut">
              <a:rPr kumimoji="1" lang="ja-JP" altLang="en-US" smtClean="0"/>
              <a:t>2024/3/29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232818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B82784-5A97-4C96-97C0-75C5DA3E4152}" type="datetimeFigureOut">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49497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B82784-5A97-4C96-97C0-75C5DA3E4152}" type="datetimeFigureOut">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62597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82784-5A97-4C96-97C0-75C5DA3E4152}" type="datetimeFigureOut">
              <a:rPr kumimoji="1" lang="ja-JP" altLang="en-US" smtClean="0"/>
              <a:t>2024/3/29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719900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EE32E7-046A-DED5-84AE-1545DA2200F6}"/>
              </a:ext>
            </a:extLst>
          </p:cNvPr>
          <p:cNvSpPr>
            <a:spLocks noGrp="1"/>
          </p:cNvSpPr>
          <p:nvPr>
            <p:ph type="ctrTitle"/>
          </p:nvPr>
        </p:nvSpPr>
        <p:spPr/>
        <p:txBody>
          <a:bodyPr>
            <a:normAutofit/>
          </a:bodyPr>
          <a:lstStyle/>
          <a:p>
            <a:r>
              <a:rPr lang="ja-JP" altLang="en-US" sz="8000" dirty="0">
                <a:latin typeface="UD デジタル 教科書体 NK-B" panose="02020700000000000000" pitchFamily="18" charset="-128"/>
                <a:ea typeface="UD デジタル 教科書体 NK-B" panose="02020700000000000000" pitchFamily="18" charset="-128"/>
              </a:rPr>
              <a:t>聞こえ</a:t>
            </a:r>
            <a:r>
              <a:rPr kumimoji="1" lang="ja-JP" altLang="en-US" sz="8000" dirty="0">
                <a:latin typeface="UD デジタル 教科書体 NK-B" panose="02020700000000000000" pitchFamily="18" charset="-128"/>
                <a:ea typeface="UD デジタル 教科書体 NK-B" panose="02020700000000000000" pitchFamily="18" charset="-128"/>
              </a:rPr>
              <a:t>の講話</a:t>
            </a:r>
          </a:p>
        </p:txBody>
      </p:sp>
      <p:sp>
        <p:nvSpPr>
          <p:cNvPr id="3" name="字幕 2">
            <a:extLst>
              <a:ext uri="{FF2B5EF4-FFF2-40B4-BE49-F238E27FC236}">
                <a16:creationId xmlns:a16="http://schemas.microsoft.com/office/drawing/2014/main" id="{573CB11B-DE92-F45E-3680-1D46F17C8EAC}"/>
              </a:ext>
            </a:extLst>
          </p:cNvPr>
          <p:cNvSpPr>
            <a:spLocks noGrp="1"/>
          </p:cNvSpPr>
          <p:nvPr>
            <p:ph type="subTitle" idx="1"/>
          </p:nvPr>
        </p:nvSpPr>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（自治体名　担当課）</a:t>
            </a:r>
          </a:p>
        </p:txBody>
      </p:sp>
      <p:pic>
        <p:nvPicPr>
          <p:cNvPr id="1026" name="Picture 2" descr="耳のイラスト">
            <a:extLst>
              <a:ext uri="{FF2B5EF4-FFF2-40B4-BE49-F238E27FC236}">
                <a16:creationId xmlns:a16="http://schemas.microsoft.com/office/drawing/2014/main" id="{0EC0A20C-3550-F840-2FE6-6B8F38C85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710" y="3738282"/>
            <a:ext cx="2237490" cy="264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1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4D6E19-FC46-3FA9-B5A6-3DF81F3423BE}"/>
              </a:ext>
            </a:extLst>
          </p:cNvPr>
          <p:cNvSpPr>
            <a:spLocks noGrp="1"/>
          </p:cNvSpPr>
          <p:nvPr>
            <p:ph type="title"/>
          </p:nvPr>
        </p:nvSpPr>
        <p:spPr/>
        <p:txBody>
          <a:bodyPr vert="horz" lIns="91440" tIns="45720" rIns="91440" bIns="45720" rtlCol="0" anchor="ctr">
            <a:normAutofit/>
          </a:bodyPr>
          <a:lstStyle/>
          <a:p>
            <a:r>
              <a:rPr lang="ja-JP" altLang="en-US" sz="4000" dirty="0">
                <a:latin typeface="UD デジタル 教科書体 NK-B" panose="02020700000000000000" pitchFamily="18" charset="-128"/>
                <a:ea typeface="UD デジタル 教科書体 NK-B" panose="02020700000000000000" pitchFamily="18" charset="-128"/>
              </a:rPr>
              <a:t>補聴器を使うときの注意点</a:t>
            </a:r>
          </a:p>
        </p:txBody>
      </p:sp>
      <p:sp>
        <p:nvSpPr>
          <p:cNvPr id="3" name="コンテンツ プレースホルダー 2">
            <a:extLst>
              <a:ext uri="{FF2B5EF4-FFF2-40B4-BE49-F238E27FC236}">
                <a16:creationId xmlns:a16="http://schemas.microsoft.com/office/drawing/2014/main" id="{49D5FC45-9B25-9B5C-8677-483FEB55A616}"/>
              </a:ext>
            </a:extLst>
          </p:cNvPr>
          <p:cNvSpPr>
            <a:spLocks noGrp="1"/>
          </p:cNvSpPr>
          <p:nvPr>
            <p:ph idx="1"/>
          </p:nvPr>
        </p:nvSpPr>
        <p:spPr>
          <a:xfrm>
            <a:off x="468630" y="1926908"/>
            <a:ext cx="7886700" cy="4717731"/>
          </a:xfrm>
        </p:spPr>
        <p:txBody>
          <a:bodyPr vert="horz" lIns="91440" tIns="45720" rIns="91440" bIns="45720" rtlCol="0">
            <a:normAutofit fontScale="92500" lnSpcReduction="20000"/>
          </a:bodyPr>
          <a:lstStyle/>
          <a:p>
            <a:r>
              <a:rPr lang="ja-JP" altLang="en-US" dirty="0">
                <a:latin typeface="UD デジタル 教科書体 NK-B" panose="02020700000000000000" pitchFamily="18" charset="-128"/>
                <a:ea typeface="UD デジタル 教科書体 NK-B" panose="02020700000000000000" pitchFamily="18" charset="-128"/>
              </a:rPr>
              <a:t>まずは、最寄りの耳鼻咽喉科を受診しましょう</a:t>
            </a:r>
            <a:endParaRPr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自分ひとりで補聴器を選ばないようにしましょう</a:t>
            </a:r>
            <a:endParaRPr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値段が高ければ良いわけではありません</a:t>
            </a:r>
            <a:endParaRPr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定期的に補聴器専門医や言語聴覚士、認定補聴器技能者等にみてもらいましょう</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00" dirty="0">
                <a:solidFill>
                  <a:srgbClr val="EA6481"/>
                </a:solidFill>
                <a:latin typeface="UD デジタル 教科書体 NK-B" panose="02020700000000000000" pitchFamily="18" charset="-128"/>
                <a:ea typeface="UD デジタル 教科書体 NK-B" panose="02020700000000000000" pitchFamily="18" charset="-128"/>
              </a:rPr>
              <a:t>補聴器を正しく使えるようになるには、</a:t>
            </a:r>
            <a:endParaRPr lang="en-US" altLang="ja-JP" sz="3600" dirty="0">
              <a:solidFill>
                <a:srgbClr val="EA6481"/>
              </a:solidFill>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00" dirty="0">
                <a:solidFill>
                  <a:srgbClr val="EA6481"/>
                </a:solidFill>
                <a:latin typeface="UD デジタル 教科書体 NK-B" panose="02020700000000000000" pitchFamily="18" charset="-128"/>
                <a:ea typeface="UD デジタル 教科書体 NK-B" panose="02020700000000000000" pitchFamily="18" charset="-128"/>
              </a:rPr>
              <a:t>適合や練習が必要です！</a:t>
            </a:r>
            <a:endParaRPr lang="en-US" altLang="ja-JP" sz="3600" dirty="0">
              <a:solidFill>
                <a:srgbClr val="EA6481"/>
              </a:solidFill>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44FECB9D-A88B-112E-C79B-84DF5E3F57E3}"/>
              </a:ext>
            </a:extLst>
          </p:cNvPr>
          <p:cNvPicPr>
            <a:picLocks noChangeAspect="1"/>
          </p:cNvPicPr>
          <p:nvPr/>
        </p:nvPicPr>
        <p:blipFill>
          <a:blip r:embed="rId2"/>
          <a:stretch>
            <a:fillRect/>
          </a:stretch>
        </p:blipFill>
        <p:spPr>
          <a:xfrm flipH="1">
            <a:off x="7730490" y="1449921"/>
            <a:ext cx="1183956" cy="1396999"/>
          </a:xfrm>
          <a:prstGeom prst="rect">
            <a:avLst/>
          </a:prstGeom>
        </p:spPr>
      </p:pic>
      <p:pic>
        <p:nvPicPr>
          <p:cNvPr id="7" name="図 6">
            <a:extLst>
              <a:ext uri="{FF2B5EF4-FFF2-40B4-BE49-F238E27FC236}">
                <a16:creationId xmlns:a16="http://schemas.microsoft.com/office/drawing/2014/main" id="{87F90FC7-30C1-350A-2993-EE963A8CA8B7}"/>
              </a:ext>
            </a:extLst>
          </p:cNvPr>
          <p:cNvPicPr>
            <a:picLocks noChangeAspect="1"/>
          </p:cNvPicPr>
          <p:nvPr/>
        </p:nvPicPr>
        <p:blipFill>
          <a:blip r:embed="rId3"/>
          <a:stretch>
            <a:fillRect/>
          </a:stretch>
        </p:blipFill>
        <p:spPr>
          <a:xfrm>
            <a:off x="6888665" y="2846920"/>
            <a:ext cx="1466665" cy="1396998"/>
          </a:xfrm>
          <a:prstGeom prst="rect">
            <a:avLst/>
          </a:prstGeom>
        </p:spPr>
      </p:pic>
      <p:pic>
        <p:nvPicPr>
          <p:cNvPr id="9" name="図 8">
            <a:extLst>
              <a:ext uri="{FF2B5EF4-FFF2-40B4-BE49-F238E27FC236}">
                <a16:creationId xmlns:a16="http://schemas.microsoft.com/office/drawing/2014/main" id="{C1B1718D-431A-2963-D27C-734D829F5C7E}"/>
              </a:ext>
            </a:extLst>
          </p:cNvPr>
          <p:cNvPicPr>
            <a:picLocks noChangeAspect="1"/>
          </p:cNvPicPr>
          <p:nvPr/>
        </p:nvPicPr>
        <p:blipFill>
          <a:blip r:embed="rId4"/>
          <a:stretch>
            <a:fillRect/>
          </a:stretch>
        </p:blipFill>
        <p:spPr>
          <a:xfrm flipH="1">
            <a:off x="6546151" y="213361"/>
            <a:ext cx="1444847" cy="1501140"/>
          </a:xfrm>
          <a:prstGeom prst="rect">
            <a:avLst/>
          </a:prstGeom>
        </p:spPr>
      </p:pic>
    </p:spTree>
    <p:extLst>
      <p:ext uri="{BB962C8B-B14F-4D97-AF65-F5344CB8AC3E}">
        <p14:creationId xmlns:p14="http://schemas.microsoft.com/office/powerpoint/2010/main" val="162823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4D6E19-FC46-3FA9-B5A6-3DF81F3423BE}"/>
              </a:ext>
            </a:extLst>
          </p:cNvPr>
          <p:cNvSpPr>
            <a:spLocks noGrp="1"/>
          </p:cNvSpPr>
          <p:nvPr>
            <p:ph type="title"/>
          </p:nvPr>
        </p:nvSpPr>
        <p:spPr/>
        <p:txBody>
          <a:bodyPr vert="horz" lIns="91440" tIns="45720" rIns="91440" bIns="45720" rtlCol="0" anchor="ctr">
            <a:normAutofit/>
          </a:bodyPr>
          <a:lstStyle/>
          <a:p>
            <a:r>
              <a:rPr lang="ja-JP" altLang="en-US" sz="4000" dirty="0">
                <a:latin typeface="UD デジタル 教科書体 NK-B" panose="02020700000000000000" pitchFamily="18" charset="-128"/>
                <a:ea typeface="UD デジタル 教科書体 NK-B" panose="02020700000000000000" pitchFamily="18" charset="-128"/>
              </a:rPr>
              <a:t>補聴器を使うとこんな良いことが</a:t>
            </a:r>
          </a:p>
        </p:txBody>
      </p:sp>
      <p:sp>
        <p:nvSpPr>
          <p:cNvPr id="3" name="コンテンツ プレースホルダー 2">
            <a:extLst>
              <a:ext uri="{FF2B5EF4-FFF2-40B4-BE49-F238E27FC236}">
                <a16:creationId xmlns:a16="http://schemas.microsoft.com/office/drawing/2014/main" id="{49D5FC45-9B25-9B5C-8677-483FEB55A616}"/>
              </a:ext>
            </a:extLst>
          </p:cNvPr>
          <p:cNvSpPr>
            <a:spLocks noGrp="1"/>
          </p:cNvSpPr>
          <p:nvPr>
            <p:ph idx="1"/>
          </p:nvPr>
        </p:nvSpPr>
        <p:spPr>
          <a:xfrm>
            <a:off x="285750" y="1463040"/>
            <a:ext cx="7886700" cy="4945379"/>
          </a:xfrm>
        </p:spPr>
        <p:txBody>
          <a:bodyPr vert="horz" lIns="91440" tIns="45720" rIns="91440" bIns="45720" rtlCol="0">
            <a:normAutofit/>
          </a:bodyPr>
          <a:lstStyle/>
          <a:p>
            <a:pPr marL="449263">
              <a:lnSpc>
                <a:spcPct val="150000"/>
              </a:lnSpc>
            </a:pPr>
            <a:r>
              <a:rPr lang="ja-JP" altLang="en-US" dirty="0">
                <a:latin typeface="UD デジタル 教科書体 NK-B" panose="02020700000000000000" pitchFamily="18" charset="-128"/>
                <a:ea typeface="UD デジタル 教科書体 NK-B" panose="02020700000000000000" pitchFamily="18" charset="-128"/>
              </a:rPr>
              <a:t>人との会話が苦にならない</a:t>
            </a:r>
            <a:endParaRPr lang="en-US" altLang="ja-JP" dirty="0">
              <a:latin typeface="UD デジタル 教科書体 NK-B" panose="02020700000000000000" pitchFamily="18" charset="-128"/>
              <a:ea typeface="UD デジタル 教科書体 NK-B" panose="02020700000000000000" pitchFamily="18" charset="-128"/>
            </a:endParaRPr>
          </a:p>
          <a:p>
            <a:pPr marL="449263">
              <a:lnSpc>
                <a:spcPct val="150000"/>
              </a:lnSpc>
            </a:pPr>
            <a:r>
              <a:rPr lang="ja-JP" altLang="en-US" dirty="0">
                <a:latin typeface="UD デジタル 教科書体 NK-B" panose="02020700000000000000" pitchFamily="18" charset="-128"/>
                <a:ea typeface="UD デジタル 教科書体 NK-B" panose="02020700000000000000" pitchFamily="18" charset="-128"/>
              </a:rPr>
              <a:t>人と会話をする機会が増える</a:t>
            </a:r>
            <a:endParaRPr lang="en-US" altLang="ja-JP" dirty="0">
              <a:latin typeface="UD デジタル 教科書体 NK-B" panose="02020700000000000000" pitchFamily="18" charset="-128"/>
              <a:ea typeface="UD デジタル 教科書体 NK-B" panose="02020700000000000000" pitchFamily="18" charset="-128"/>
            </a:endParaRPr>
          </a:p>
          <a:p>
            <a:pPr marL="449263">
              <a:lnSpc>
                <a:spcPct val="150000"/>
              </a:lnSpc>
            </a:pPr>
            <a:r>
              <a:rPr lang="ja-JP" altLang="en-US" dirty="0">
                <a:latin typeface="UD デジタル 教科書体 NK-B" panose="02020700000000000000" pitchFamily="18" charset="-128"/>
                <a:ea typeface="UD デジタル 教科書体 NK-B" panose="02020700000000000000" pitchFamily="18" charset="-128"/>
              </a:rPr>
              <a:t>外出が増え、身体が活動的になる</a:t>
            </a:r>
            <a:endParaRPr lang="en-US" altLang="ja-JP" dirty="0">
              <a:latin typeface="UD デジタル 教科書体 NK-B" panose="02020700000000000000" pitchFamily="18" charset="-128"/>
              <a:ea typeface="UD デジタル 教科書体 NK-B" panose="02020700000000000000" pitchFamily="18" charset="-128"/>
            </a:endParaRPr>
          </a:p>
          <a:p>
            <a:pPr marL="449263">
              <a:lnSpc>
                <a:spcPct val="150000"/>
              </a:lnSpc>
            </a:pPr>
            <a:r>
              <a:rPr lang="ja-JP" altLang="en-US" dirty="0">
                <a:latin typeface="UD デジタル 教科書体 NK-B" panose="02020700000000000000" pitchFamily="18" charset="-128"/>
                <a:ea typeface="UD デジタル 教科書体 NK-B" panose="02020700000000000000" pitchFamily="18" charset="-128"/>
              </a:rPr>
              <a:t>脳への刺激が維持・向上する</a:t>
            </a:r>
            <a:endParaRPr lang="en-US" altLang="ja-JP" dirty="0">
              <a:latin typeface="UD デジタル 教科書体 NK-B" panose="02020700000000000000" pitchFamily="18" charset="-128"/>
              <a:ea typeface="UD デジタル 教科書体 NK-B" panose="02020700000000000000" pitchFamily="18" charset="-128"/>
            </a:endParaRPr>
          </a:p>
          <a:p>
            <a:pPr marL="449263">
              <a:lnSpc>
                <a:spcPct val="150000"/>
              </a:lnSpc>
            </a:pPr>
            <a:r>
              <a:rPr lang="ja-JP" altLang="en-US" dirty="0">
                <a:latin typeface="UD デジタル 教科書体 NK-B" panose="02020700000000000000" pitchFamily="18" charset="-128"/>
                <a:ea typeface="UD デジタル 教科書体 NK-B" panose="02020700000000000000" pitchFamily="18" charset="-128"/>
              </a:rPr>
              <a:t>脳のはたらきが活発になる</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00" dirty="0">
                <a:solidFill>
                  <a:srgbClr val="EA6481"/>
                </a:solidFill>
                <a:latin typeface="UD デジタル 教科書体 NK-B" panose="02020700000000000000" pitchFamily="18" charset="-128"/>
                <a:ea typeface="UD デジタル 教科書体 NK-B" panose="02020700000000000000" pitchFamily="18" charset="-128"/>
              </a:rPr>
              <a:t>→日常生活が維持しやすいです</a:t>
            </a:r>
            <a:endParaRPr lang="en-US" altLang="ja-JP" sz="3600" dirty="0">
              <a:solidFill>
                <a:srgbClr val="EA6481"/>
              </a:solidFill>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BE986D93-2E0E-38F0-900B-B676589809CE}"/>
              </a:ext>
            </a:extLst>
          </p:cNvPr>
          <p:cNvPicPr>
            <a:picLocks noChangeAspect="1"/>
          </p:cNvPicPr>
          <p:nvPr/>
        </p:nvPicPr>
        <p:blipFill>
          <a:blip r:embed="rId2"/>
          <a:stretch>
            <a:fillRect/>
          </a:stretch>
        </p:blipFill>
        <p:spPr>
          <a:xfrm>
            <a:off x="6734722" y="5469380"/>
            <a:ext cx="2409278" cy="1388620"/>
          </a:xfrm>
          <a:prstGeom prst="rect">
            <a:avLst/>
          </a:prstGeom>
        </p:spPr>
      </p:pic>
      <p:pic>
        <p:nvPicPr>
          <p:cNvPr id="7" name="図 6">
            <a:extLst>
              <a:ext uri="{FF2B5EF4-FFF2-40B4-BE49-F238E27FC236}">
                <a16:creationId xmlns:a16="http://schemas.microsoft.com/office/drawing/2014/main" id="{4C8906A2-D079-9215-6355-DDD0709767EF}"/>
              </a:ext>
            </a:extLst>
          </p:cNvPr>
          <p:cNvPicPr>
            <a:picLocks noChangeAspect="1"/>
          </p:cNvPicPr>
          <p:nvPr/>
        </p:nvPicPr>
        <p:blipFill>
          <a:blip r:embed="rId3"/>
          <a:stretch>
            <a:fillRect/>
          </a:stretch>
        </p:blipFill>
        <p:spPr>
          <a:xfrm>
            <a:off x="7124700" y="1332382"/>
            <a:ext cx="1787008" cy="1600365"/>
          </a:xfrm>
          <a:prstGeom prst="rect">
            <a:avLst/>
          </a:prstGeom>
        </p:spPr>
      </p:pic>
      <p:pic>
        <p:nvPicPr>
          <p:cNvPr id="9" name="図 8">
            <a:extLst>
              <a:ext uri="{FF2B5EF4-FFF2-40B4-BE49-F238E27FC236}">
                <a16:creationId xmlns:a16="http://schemas.microsoft.com/office/drawing/2014/main" id="{427A8EAF-CF66-1AE2-DC5C-03FF86DFD1FE}"/>
              </a:ext>
            </a:extLst>
          </p:cNvPr>
          <p:cNvPicPr>
            <a:picLocks noChangeAspect="1"/>
          </p:cNvPicPr>
          <p:nvPr/>
        </p:nvPicPr>
        <p:blipFill>
          <a:blip r:embed="rId4"/>
          <a:stretch>
            <a:fillRect/>
          </a:stretch>
        </p:blipFill>
        <p:spPr>
          <a:xfrm>
            <a:off x="5886035" y="2788603"/>
            <a:ext cx="2132169" cy="1761172"/>
          </a:xfrm>
          <a:prstGeom prst="rect">
            <a:avLst/>
          </a:prstGeom>
        </p:spPr>
      </p:pic>
    </p:spTree>
    <p:extLst>
      <p:ext uri="{BB962C8B-B14F-4D97-AF65-F5344CB8AC3E}">
        <p14:creationId xmlns:p14="http://schemas.microsoft.com/office/powerpoint/2010/main" val="159045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a:xfrm>
            <a:off x="628650" y="5079113"/>
            <a:ext cx="7886700" cy="1325563"/>
          </a:xfrm>
        </p:spPr>
        <p:txBody>
          <a:bodyPr>
            <a:normAutofit/>
          </a:bodyPr>
          <a:lstStyle/>
          <a:p>
            <a:r>
              <a:rPr lang="ja-JP" altLang="en-US" sz="4000" dirty="0">
                <a:latin typeface="UD デジタル 教科書体 NK-B" panose="02020700000000000000" pitchFamily="18" charset="-128"/>
                <a:ea typeface="UD デジタル 教科書体 NK-B" panose="02020700000000000000" pitchFamily="18" charset="-128"/>
              </a:rPr>
              <a:t>ご清聴ありがとうございました。</a:t>
            </a:r>
            <a:br>
              <a:rPr lang="en-US" altLang="ja-JP" sz="4000" dirty="0">
                <a:latin typeface="UD デジタル 教科書体 NK-B" panose="02020700000000000000" pitchFamily="18" charset="-128"/>
                <a:ea typeface="UD デジタル 教科書体 NK-B" panose="02020700000000000000" pitchFamily="18" charset="-128"/>
              </a:rPr>
            </a:br>
            <a:r>
              <a:rPr lang="ja-JP" altLang="en-US" sz="4000" dirty="0">
                <a:latin typeface="UD デジタル 教科書体 NK-B" panose="02020700000000000000" pitchFamily="18" charset="-128"/>
                <a:ea typeface="UD デジタル 教科書体 NK-B" panose="02020700000000000000" pitchFamily="18" charset="-128"/>
              </a:rPr>
              <a:t>皆さまのご健勝をお祈りいたします。</a:t>
            </a:r>
          </a:p>
        </p:txBody>
      </p:sp>
      <p:pic>
        <p:nvPicPr>
          <p:cNvPr id="9" name="Picture 6" descr="おじいちゃん・おばあちゃんのイラスト">
            <a:extLst>
              <a:ext uri="{FF2B5EF4-FFF2-40B4-BE49-F238E27FC236}">
                <a16:creationId xmlns:a16="http://schemas.microsoft.com/office/drawing/2014/main" id="{2E9E401E-7E84-27A2-6E0E-122311720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48664"/>
            <a:ext cx="3810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8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645AA388-D7EB-39CD-255D-D0A080FDEB2C}"/>
              </a:ext>
            </a:extLst>
          </p:cNvPr>
          <p:cNvSpPr txBox="1">
            <a:spLocks/>
          </p:cNvSpPr>
          <p:nvPr/>
        </p:nvSpPr>
        <p:spPr>
          <a:xfrm>
            <a:off x="685800" y="2235200"/>
            <a:ext cx="7772400" cy="2387600"/>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8800" dirty="0">
                <a:latin typeface="UD デジタル 教科書体 NK-B" panose="02020700000000000000" pitchFamily="18" charset="-128"/>
                <a:ea typeface="UD デジタル 教科書体 NK-B" panose="02020700000000000000" pitchFamily="18" charset="-128"/>
              </a:rPr>
              <a:t>「聞こえ」</a:t>
            </a:r>
            <a:endParaRPr lang="en-US" altLang="ja-JP" sz="8800" dirty="0">
              <a:latin typeface="UD デジタル 教科書体 NK-B" panose="02020700000000000000" pitchFamily="18" charset="-128"/>
              <a:ea typeface="UD デジタル 教科書体 NK-B" panose="02020700000000000000" pitchFamily="18" charset="-128"/>
            </a:endParaRPr>
          </a:p>
          <a:p>
            <a:pPr algn="ctr"/>
            <a:r>
              <a:rPr lang="ja-JP" altLang="en-US" sz="6000" dirty="0">
                <a:latin typeface="UD デジタル 教科書体 NK-B" panose="02020700000000000000" pitchFamily="18" charset="-128"/>
                <a:ea typeface="UD デジタル 教科書体 NK-B" panose="02020700000000000000" pitchFamily="18" charset="-128"/>
              </a:rPr>
              <a:t>について意識したこと</a:t>
            </a:r>
            <a:endParaRPr lang="en-US" altLang="ja-JP" sz="6000" dirty="0">
              <a:latin typeface="UD デジタル 教科書体 NK-B" panose="02020700000000000000" pitchFamily="18" charset="-128"/>
              <a:ea typeface="UD デジタル 教科書体 NK-B" panose="02020700000000000000" pitchFamily="18" charset="-128"/>
            </a:endParaRPr>
          </a:p>
          <a:p>
            <a:pPr algn="ctr"/>
            <a:r>
              <a:rPr lang="ja-JP" altLang="en-US" sz="6000" dirty="0">
                <a:latin typeface="UD デジタル 教科書体 NK-B" panose="02020700000000000000" pitchFamily="18" charset="-128"/>
                <a:ea typeface="UD デジタル 教科書体 NK-B" panose="02020700000000000000" pitchFamily="18" charset="-128"/>
              </a:rPr>
              <a:t>ありますか？</a:t>
            </a:r>
            <a:endParaRPr lang="en-US" altLang="ja-JP" sz="6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2563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645AA388-D7EB-39CD-255D-D0A080FDEB2C}"/>
              </a:ext>
            </a:extLst>
          </p:cNvPr>
          <p:cNvSpPr txBox="1">
            <a:spLocks/>
          </p:cNvSpPr>
          <p:nvPr/>
        </p:nvSpPr>
        <p:spPr>
          <a:xfrm>
            <a:off x="685800" y="2235200"/>
            <a:ext cx="7772400" cy="2387600"/>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UD デジタル 教科書体 NK-B" panose="02020700000000000000" pitchFamily="18" charset="-128"/>
                <a:ea typeface="UD デジタル 教科書体 NK-B" panose="02020700000000000000" pitchFamily="18" charset="-128"/>
              </a:rPr>
              <a:t>６５歳をこえると、聞こえづらさを</a:t>
            </a:r>
            <a:endParaRPr lang="en-US" altLang="ja-JP" sz="4000" dirty="0">
              <a:latin typeface="UD デジタル 教科書体 NK-B" panose="02020700000000000000" pitchFamily="18" charset="-128"/>
              <a:ea typeface="UD デジタル 教科書体 NK-B" panose="02020700000000000000" pitchFamily="18" charset="-128"/>
            </a:endParaRPr>
          </a:p>
          <a:p>
            <a:r>
              <a:rPr lang="ja-JP" altLang="en-US" sz="4000" dirty="0">
                <a:latin typeface="UD デジタル 教科書体 NK-B" panose="02020700000000000000" pitchFamily="18" charset="-128"/>
                <a:ea typeface="UD デジタル 教科書体 NK-B" panose="02020700000000000000" pitchFamily="18" charset="-128"/>
              </a:rPr>
              <a:t>感じる人が一気に増え、</a:t>
            </a:r>
            <a:endParaRPr lang="en-US" altLang="ja-JP" sz="4000" dirty="0">
              <a:latin typeface="UD デジタル 教科書体 NK-B" panose="02020700000000000000" pitchFamily="18" charset="-128"/>
              <a:ea typeface="UD デジタル 教科書体 NK-B" panose="02020700000000000000" pitchFamily="18" charset="-128"/>
            </a:endParaRPr>
          </a:p>
          <a:p>
            <a:r>
              <a:rPr lang="en-US" altLang="ja-JP" sz="4000" dirty="0">
                <a:latin typeface="UD デジタル 教科書体 NK-B" panose="02020700000000000000" pitchFamily="18" charset="-128"/>
                <a:ea typeface="UD デジタル 教科書体 NK-B" panose="02020700000000000000" pitchFamily="18" charset="-128"/>
              </a:rPr>
              <a:t>75</a:t>
            </a:r>
            <a:r>
              <a:rPr lang="ja-JP" altLang="en-US" sz="4000" dirty="0">
                <a:latin typeface="UD デジタル 教科書体 NK-B" panose="02020700000000000000" pitchFamily="18" charset="-128"/>
                <a:ea typeface="UD デジタル 教科書体 NK-B" panose="02020700000000000000" pitchFamily="18" charset="-128"/>
              </a:rPr>
              <a:t>歳以上の</a:t>
            </a: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約半数</a:t>
            </a:r>
            <a:r>
              <a:rPr lang="ja-JP" altLang="en-US" sz="4000" dirty="0">
                <a:latin typeface="UD デジタル 教科書体 NK-B" panose="02020700000000000000" pitchFamily="18" charset="-128"/>
                <a:ea typeface="UD デジタル 教科書体 NK-B" panose="02020700000000000000" pitchFamily="18" charset="-128"/>
              </a:rPr>
              <a:t>の方が</a:t>
            </a:r>
            <a:endParaRPr lang="en-US" altLang="ja-JP" sz="4000" dirty="0">
              <a:latin typeface="UD デジタル 教科書体 NK-B" panose="02020700000000000000" pitchFamily="18" charset="-128"/>
              <a:ea typeface="UD デジタル 教科書体 NK-B" panose="02020700000000000000" pitchFamily="18" charset="-128"/>
            </a:endParaRPr>
          </a:p>
          <a:p>
            <a:r>
              <a:rPr lang="ja-JP" altLang="en-US" sz="4000" dirty="0">
                <a:latin typeface="UD デジタル 教科書体 NK-B" panose="02020700000000000000" pitchFamily="18" charset="-128"/>
                <a:ea typeface="UD デジタル 教科書体 NK-B" panose="02020700000000000000" pitchFamily="18" charset="-128"/>
              </a:rPr>
              <a:t>聞こえづらさを感じています。</a:t>
            </a:r>
            <a:endParaRPr lang="en-US" altLang="ja-JP" sz="4000" dirty="0">
              <a:latin typeface="UD デジタル 教科書体 NK-B" panose="02020700000000000000" pitchFamily="18" charset="-128"/>
              <a:ea typeface="UD デジタル 教科書体 NK-B" panose="02020700000000000000" pitchFamily="18" charset="-128"/>
            </a:endParaRPr>
          </a:p>
        </p:txBody>
      </p:sp>
      <p:pic>
        <p:nvPicPr>
          <p:cNvPr id="2" name="Picture 4" descr="耳の遠いお爺さんのイラスト">
            <a:extLst>
              <a:ext uri="{FF2B5EF4-FFF2-40B4-BE49-F238E27FC236}">
                <a16:creationId xmlns:a16="http://schemas.microsoft.com/office/drawing/2014/main" id="{C61D24EB-80F4-9089-7A48-0A38966AD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224" y="4328760"/>
            <a:ext cx="2238375" cy="23939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難聴・耳の遠い人のイラスト">
            <a:extLst>
              <a:ext uri="{FF2B5EF4-FFF2-40B4-BE49-F238E27FC236}">
                <a16:creationId xmlns:a16="http://schemas.microsoft.com/office/drawing/2014/main" id="{8523EEF3-99CF-F562-4812-BCDED251E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42" y="135256"/>
            <a:ext cx="1869454" cy="208877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85B89A00-757B-1A1C-CB1C-B226FE3B6E90}"/>
              </a:ext>
            </a:extLst>
          </p:cNvPr>
          <p:cNvSpPr txBox="1"/>
          <p:nvPr/>
        </p:nvSpPr>
        <p:spPr>
          <a:xfrm>
            <a:off x="98612" y="6277430"/>
            <a:ext cx="8946776" cy="430887"/>
          </a:xfrm>
          <a:prstGeom prst="rect">
            <a:avLst/>
          </a:prstGeom>
          <a:noFill/>
        </p:spPr>
        <p:txBody>
          <a:bodyPr wrap="square">
            <a:spAutoFit/>
          </a:bodyPr>
          <a:lstStyle/>
          <a:p>
            <a:r>
              <a:rPr lang="ja-JP" altLang="en-US" sz="1100" dirty="0"/>
              <a:t>引用元：　日本耳鼻咽喉科頭頚部外科学会　</a:t>
            </a:r>
            <a:r>
              <a:rPr lang="en-US" altLang="ja-JP" sz="1100" dirty="0"/>
              <a:t>Hear well, Enjoy life</a:t>
            </a:r>
          </a:p>
          <a:p>
            <a:r>
              <a:rPr lang="ja-JP" altLang="en-US" sz="1100" dirty="0"/>
              <a:t>https://www.jibika.or.jp/owned/hwel/hearingloss/</a:t>
            </a:r>
          </a:p>
        </p:txBody>
      </p:sp>
    </p:spTree>
    <p:extLst>
      <p:ext uri="{BB962C8B-B14F-4D97-AF65-F5344CB8AC3E}">
        <p14:creationId xmlns:p14="http://schemas.microsoft.com/office/powerpoint/2010/main" val="361132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聞こえづらい状態　＝　難聴</a:t>
            </a:r>
          </a:p>
        </p:txBody>
      </p:sp>
      <p:pic>
        <p:nvPicPr>
          <p:cNvPr id="4098" name="Picture 2" descr="難聴の種類">
            <a:extLst>
              <a:ext uri="{FF2B5EF4-FFF2-40B4-BE49-F238E27FC236}">
                <a16:creationId xmlns:a16="http://schemas.microsoft.com/office/drawing/2014/main" id="{E4ABFE24-699F-7F6B-FB15-FCD9616142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0857" y="1825625"/>
            <a:ext cx="4882286"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162F3E3B-FA09-3D3A-9A30-31740B56C489}"/>
              </a:ext>
            </a:extLst>
          </p:cNvPr>
          <p:cNvSpPr txBox="1"/>
          <p:nvPr/>
        </p:nvSpPr>
        <p:spPr>
          <a:xfrm>
            <a:off x="98612" y="6277430"/>
            <a:ext cx="8946776" cy="430887"/>
          </a:xfrm>
          <a:prstGeom prst="rect">
            <a:avLst/>
          </a:prstGeom>
          <a:noFill/>
        </p:spPr>
        <p:txBody>
          <a:bodyPr wrap="square">
            <a:spAutoFit/>
          </a:bodyPr>
          <a:lstStyle/>
          <a:p>
            <a:r>
              <a:rPr lang="ja-JP" altLang="en-US" sz="1100" dirty="0"/>
              <a:t>引用元：　日本耳鼻咽喉科頭頚部外科学会　</a:t>
            </a:r>
            <a:r>
              <a:rPr lang="en-US" altLang="ja-JP" sz="1100" dirty="0"/>
              <a:t>Hear well, Enjoy life</a:t>
            </a:r>
          </a:p>
          <a:p>
            <a:r>
              <a:rPr lang="ja-JP" altLang="en-US" sz="1100" dirty="0"/>
              <a:t>https://www.jibika.or.jp/owned/hwel/hearingloss/</a:t>
            </a:r>
          </a:p>
        </p:txBody>
      </p:sp>
      <p:sp>
        <p:nvSpPr>
          <p:cNvPr id="6" name="楕円 5">
            <a:extLst>
              <a:ext uri="{FF2B5EF4-FFF2-40B4-BE49-F238E27FC236}">
                <a16:creationId xmlns:a16="http://schemas.microsoft.com/office/drawing/2014/main" id="{753A2B66-8B6B-59D3-782A-78B6D73F6E29}"/>
              </a:ext>
            </a:extLst>
          </p:cNvPr>
          <p:cNvSpPr/>
          <p:nvPr/>
        </p:nvSpPr>
        <p:spPr>
          <a:xfrm>
            <a:off x="3146612" y="4667057"/>
            <a:ext cx="1299883" cy="756590"/>
          </a:xfrm>
          <a:prstGeom prst="ellipse">
            <a:avLst/>
          </a:prstGeom>
          <a:noFill/>
          <a:ln w="76200">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noFill/>
            </a:endParaRPr>
          </a:p>
        </p:txBody>
      </p:sp>
      <p:sp>
        <p:nvSpPr>
          <p:cNvPr id="9" name="テキスト ボックス 8">
            <a:extLst>
              <a:ext uri="{FF2B5EF4-FFF2-40B4-BE49-F238E27FC236}">
                <a16:creationId xmlns:a16="http://schemas.microsoft.com/office/drawing/2014/main" id="{70CA112F-199D-A5ED-8A06-6C39E8FF85EF}"/>
              </a:ext>
            </a:extLst>
          </p:cNvPr>
          <p:cNvSpPr txBox="1"/>
          <p:nvPr/>
        </p:nvSpPr>
        <p:spPr>
          <a:xfrm>
            <a:off x="353078" y="3522394"/>
            <a:ext cx="2100255" cy="830997"/>
          </a:xfrm>
          <a:prstGeom prst="rect">
            <a:avLst/>
          </a:prstGeom>
          <a:noFill/>
        </p:spPr>
        <p:txBody>
          <a:bodyPr wrap="non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耳掃除や薬物治療、</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手術等で</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治るかもしれない難聴</a:t>
            </a:r>
          </a:p>
        </p:txBody>
      </p:sp>
      <p:sp>
        <p:nvSpPr>
          <p:cNvPr id="10" name="テキスト ボックス 9">
            <a:extLst>
              <a:ext uri="{FF2B5EF4-FFF2-40B4-BE49-F238E27FC236}">
                <a16:creationId xmlns:a16="http://schemas.microsoft.com/office/drawing/2014/main" id="{CE2C1279-2FD2-880D-AF44-7199D70424AD}"/>
              </a:ext>
            </a:extLst>
          </p:cNvPr>
          <p:cNvSpPr txBox="1"/>
          <p:nvPr/>
        </p:nvSpPr>
        <p:spPr>
          <a:xfrm>
            <a:off x="6451822" y="3087365"/>
            <a:ext cx="2677336" cy="1323439"/>
          </a:xfrm>
          <a:prstGeom prst="rect">
            <a:avLst/>
          </a:prstGeom>
          <a:noFill/>
        </p:spPr>
        <p:txBody>
          <a:bodyPr wrap="non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加齢以外の要因がない</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加齢性難聴など</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補聴器で聞こえを</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補うことで生活の質を</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改善できるかもしれない難聴</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cxnSp>
        <p:nvCxnSpPr>
          <p:cNvPr id="12" name="コネクタ: カギ線 11">
            <a:extLst>
              <a:ext uri="{FF2B5EF4-FFF2-40B4-BE49-F238E27FC236}">
                <a16:creationId xmlns:a16="http://schemas.microsoft.com/office/drawing/2014/main" id="{73F8F55D-9014-E91F-3B55-425D92709F1E}"/>
              </a:ext>
            </a:extLst>
          </p:cNvPr>
          <p:cNvCxnSpPr>
            <a:stCxn id="6" idx="2"/>
            <a:endCxn id="9" idx="2"/>
          </p:cNvCxnSpPr>
          <p:nvPr/>
        </p:nvCxnSpPr>
        <p:spPr>
          <a:xfrm rot="10800000">
            <a:off x="1403206" y="4353392"/>
            <a:ext cx="1743406" cy="691961"/>
          </a:xfrm>
          <a:prstGeom prst="bentConnector2">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3" name="楕円 12">
            <a:extLst>
              <a:ext uri="{FF2B5EF4-FFF2-40B4-BE49-F238E27FC236}">
                <a16:creationId xmlns:a16="http://schemas.microsoft.com/office/drawing/2014/main" id="{BA6C113D-9B35-6859-69CC-C059E4E9508C}"/>
              </a:ext>
            </a:extLst>
          </p:cNvPr>
          <p:cNvSpPr/>
          <p:nvPr/>
        </p:nvSpPr>
        <p:spPr>
          <a:xfrm>
            <a:off x="4685443" y="4667057"/>
            <a:ext cx="1299883" cy="756590"/>
          </a:xfrm>
          <a:prstGeom prst="ellipse">
            <a:avLst/>
          </a:prstGeom>
          <a:noFill/>
          <a:ln w="762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noFill/>
            </a:endParaRPr>
          </a:p>
        </p:txBody>
      </p:sp>
      <p:cxnSp>
        <p:nvCxnSpPr>
          <p:cNvPr id="15" name="コネクタ: カギ線 14">
            <a:extLst>
              <a:ext uri="{FF2B5EF4-FFF2-40B4-BE49-F238E27FC236}">
                <a16:creationId xmlns:a16="http://schemas.microsoft.com/office/drawing/2014/main" id="{DA5448A9-1B31-34B1-946B-CE036ACE6F17}"/>
              </a:ext>
            </a:extLst>
          </p:cNvPr>
          <p:cNvCxnSpPr>
            <a:stCxn id="13" idx="6"/>
            <a:endCxn id="10" idx="2"/>
          </p:cNvCxnSpPr>
          <p:nvPr/>
        </p:nvCxnSpPr>
        <p:spPr>
          <a:xfrm flipV="1">
            <a:off x="5985326" y="4410804"/>
            <a:ext cx="1805164" cy="634548"/>
          </a:xfrm>
          <a:prstGeom prst="bentConnector2">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30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p:txBody>
          <a:bodyPr>
            <a:normAutofit/>
          </a:bodyPr>
          <a:lstStyle/>
          <a:p>
            <a:r>
              <a:rPr lang="ja-JP" altLang="en-US" sz="4000" dirty="0">
                <a:latin typeface="UD デジタル 教科書体 NK-B" panose="02020700000000000000" pitchFamily="18" charset="-128"/>
                <a:ea typeface="UD デジタル 教科書体 NK-B" panose="02020700000000000000" pitchFamily="18" charset="-128"/>
              </a:rPr>
              <a:t>難聴になるとさまざまな社会生活に支障をきたします。</a:t>
            </a:r>
          </a:p>
        </p:txBody>
      </p:sp>
      <p:sp>
        <p:nvSpPr>
          <p:cNvPr id="5" name="テキスト ボックス 4">
            <a:extLst>
              <a:ext uri="{FF2B5EF4-FFF2-40B4-BE49-F238E27FC236}">
                <a16:creationId xmlns:a16="http://schemas.microsoft.com/office/drawing/2014/main" id="{162F3E3B-FA09-3D3A-9A30-31740B56C489}"/>
              </a:ext>
            </a:extLst>
          </p:cNvPr>
          <p:cNvSpPr txBox="1"/>
          <p:nvPr/>
        </p:nvSpPr>
        <p:spPr>
          <a:xfrm>
            <a:off x="98612" y="6277430"/>
            <a:ext cx="8946776" cy="430887"/>
          </a:xfrm>
          <a:prstGeom prst="rect">
            <a:avLst/>
          </a:prstGeom>
          <a:noFill/>
        </p:spPr>
        <p:txBody>
          <a:bodyPr wrap="square">
            <a:spAutoFit/>
          </a:bodyPr>
          <a:lstStyle/>
          <a:p>
            <a:r>
              <a:rPr lang="ja-JP" altLang="en-US" sz="1100" dirty="0"/>
              <a:t>引用元：　日本耳鼻咽喉科頭頚部外科学会　</a:t>
            </a:r>
            <a:r>
              <a:rPr lang="en-US" altLang="ja-JP" sz="1100" dirty="0"/>
              <a:t>Hear well, Enjoy life</a:t>
            </a:r>
          </a:p>
          <a:p>
            <a:r>
              <a:rPr lang="ja-JP" altLang="en-US" sz="1100" dirty="0"/>
              <a:t>https://www.jibika.or.jp/owned/hwel/hearingloss/</a:t>
            </a:r>
          </a:p>
        </p:txBody>
      </p:sp>
      <p:sp>
        <p:nvSpPr>
          <p:cNvPr id="7" name="テキスト ボックス 6">
            <a:extLst>
              <a:ext uri="{FF2B5EF4-FFF2-40B4-BE49-F238E27FC236}">
                <a16:creationId xmlns:a16="http://schemas.microsoft.com/office/drawing/2014/main" id="{364D2112-4174-E2AD-7409-A15C6A7E5D4C}"/>
              </a:ext>
            </a:extLst>
          </p:cNvPr>
          <p:cNvSpPr txBox="1"/>
          <p:nvPr/>
        </p:nvSpPr>
        <p:spPr>
          <a:xfrm>
            <a:off x="2252416" y="1981440"/>
            <a:ext cx="3621504" cy="400110"/>
          </a:xfrm>
          <a:prstGeom prst="rect">
            <a:avLst/>
          </a:prstGeom>
          <a:noFill/>
        </p:spPr>
        <p:txBody>
          <a:bodyPr wrap="non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危険を察知する能力が低下する</a:t>
            </a:r>
          </a:p>
        </p:txBody>
      </p:sp>
      <p:pic>
        <p:nvPicPr>
          <p:cNvPr id="5122" name="Picture 2" descr="シニアカーと車の事故のイラスト">
            <a:extLst>
              <a:ext uri="{FF2B5EF4-FFF2-40B4-BE49-F238E27FC236}">
                <a16:creationId xmlns:a16="http://schemas.microsoft.com/office/drawing/2014/main" id="{5A7FC103-F4CD-2850-5586-A42509AAA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25" y="1665857"/>
            <a:ext cx="1386167" cy="112002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667B927-A58A-5464-3548-FC8D22720863}"/>
              </a:ext>
            </a:extLst>
          </p:cNvPr>
          <p:cNvSpPr txBox="1"/>
          <p:nvPr/>
        </p:nvSpPr>
        <p:spPr>
          <a:xfrm>
            <a:off x="2252416" y="2657845"/>
            <a:ext cx="4890362" cy="707886"/>
          </a:xfrm>
          <a:prstGeom prst="rect">
            <a:avLst/>
          </a:prstGeom>
          <a:noFill/>
        </p:spPr>
        <p:txBody>
          <a:bodyPr wrap="squar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家族や友人とのコミュニケーションがうまくいかなくなる</a:t>
            </a:r>
          </a:p>
        </p:txBody>
      </p:sp>
      <p:sp>
        <p:nvSpPr>
          <p:cNvPr id="11" name="テキスト ボックス 10">
            <a:extLst>
              <a:ext uri="{FF2B5EF4-FFF2-40B4-BE49-F238E27FC236}">
                <a16:creationId xmlns:a16="http://schemas.microsoft.com/office/drawing/2014/main" id="{161068DF-E788-1816-96CF-C6CE7CEE5CCB}"/>
              </a:ext>
            </a:extLst>
          </p:cNvPr>
          <p:cNvSpPr txBox="1"/>
          <p:nvPr/>
        </p:nvSpPr>
        <p:spPr>
          <a:xfrm>
            <a:off x="2252416" y="4626207"/>
            <a:ext cx="1832553" cy="400110"/>
          </a:xfrm>
          <a:prstGeom prst="rect">
            <a:avLst/>
          </a:prstGeom>
          <a:noFill/>
        </p:spPr>
        <p:txBody>
          <a:bodyPr wrap="non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自信がなくなる</a:t>
            </a:r>
          </a:p>
        </p:txBody>
      </p:sp>
      <p:sp>
        <p:nvSpPr>
          <p:cNvPr id="14" name="テキスト ボックス 13">
            <a:extLst>
              <a:ext uri="{FF2B5EF4-FFF2-40B4-BE49-F238E27FC236}">
                <a16:creationId xmlns:a16="http://schemas.microsoft.com/office/drawing/2014/main" id="{B0EEBB22-3BB9-3941-DAAF-ECEDC72F85C5}"/>
              </a:ext>
            </a:extLst>
          </p:cNvPr>
          <p:cNvSpPr txBox="1"/>
          <p:nvPr/>
        </p:nvSpPr>
        <p:spPr>
          <a:xfrm>
            <a:off x="2252416" y="5302612"/>
            <a:ext cx="3621504" cy="707886"/>
          </a:xfrm>
          <a:prstGeom prst="rect">
            <a:avLst/>
          </a:prstGeom>
          <a:noFill/>
        </p:spPr>
        <p:txBody>
          <a:bodyPr wrap="squar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社会的に孤立し、うつ状態に陥ることもある</a:t>
            </a:r>
          </a:p>
        </p:txBody>
      </p:sp>
      <p:pic>
        <p:nvPicPr>
          <p:cNvPr id="5124" name="Picture 4" descr="リフォーム詐欺のイラスト">
            <a:extLst>
              <a:ext uri="{FF2B5EF4-FFF2-40B4-BE49-F238E27FC236}">
                <a16:creationId xmlns:a16="http://schemas.microsoft.com/office/drawing/2014/main" id="{649735A6-4B62-3175-19BD-BAFB72DFC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09" y="3259788"/>
            <a:ext cx="1223798" cy="122379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8EAC8BBA-D5B5-2F83-3039-84E086F5C67C}"/>
              </a:ext>
            </a:extLst>
          </p:cNvPr>
          <p:cNvSpPr txBox="1"/>
          <p:nvPr/>
        </p:nvSpPr>
        <p:spPr>
          <a:xfrm>
            <a:off x="2252416" y="3642026"/>
            <a:ext cx="4298692" cy="707886"/>
          </a:xfrm>
          <a:prstGeom prst="rect">
            <a:avLst/>
          </a:prstGeom>
          <a:noFill/>
        </p:spPr>
        <p:txBody>
          <a:bodyPr wrap="squar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必要な音が聞こえず、社会生活に影響を及ぼす</a:t>
            </a:r>
          </a:p>
        </p:txBody>
      </p:sp>
      <p:grpSp>
        <p:nvGrpSpPr>
          <p:cNvPr id="19" name="グループ化 18">
            <a:extLst>
              <a:ext uri="{FF2B5EF4-FFF2-40B4-BE49-F238E27FC236}">
                <a16:creationId xmlns:a16="http://schemas.microsoft.com/office/drawing/2014/main" id="{403D8997-DD22-67FE-786F-2DF18DBAFB46}"/>
              </a:ext>
            </a:extLst>
          </p:cNvPr>
          <p:cNvGrpSpPr/>
          <p:nvPr/>
        </p:nvGrpSpPr>
        <p:grpSpPr>
          <a:xfrm>
            <a:off x="7092069" y="1963715"/>
            <a:ext cx="1089843" cy="1440793"/>
            <a:chOff x="6258425" y="2241993"/>
            <a:chExt cx="1089843" cy="1440793"/>
          </a:xfrm>
        </p:grpSpPr>
        <p:pic>
          <p:nvPicPr>
            <p:cNvPr id="5126" name="Picture 6">
              <a:extLst>
                <a:ext uri="{FF2B5EF4-FFF2-40B4-BE49-F238E27FC236}">
                  <a16:creationId xmlns:a16="http://schemas.microsoft.com/office/drawing/2014/main" id="{07140024-6149-63EB-0537-F72431D61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8425" y="2462792"/>
              <a:ext cx="919514" cy="12199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耳の遠いお爺さんのイラスト">
              <a:extLst>
                <a:ext uri="{FF2B5EF4-FFF2-40B4-BE49-F238E27FC236}">
                  <a16:creationId xmlns:a16="http://schemas.microsoft.com/office/drawing/2014/main" id="{A0D925B7-EC5A-7CDA-B5B2-B48E40870E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5569" b="64349"/>
            <a:stretch/>
          </p:blipFill>
          <p:spPr bwMode="auto">
            <a:xfrm>
              <a:off x="7007609" y="2241993"/>
              <a:ext cx="340659" cy="531677"/>
            </a:xfrm>
            <a:prstGeom prst="rect">
              <a:avLst/>
            </a:prstGeom>
            <a:noFill/>
            <a:extLst>
              <a:ext uri="{909E8E84-426E-40DD-AFC4-6F175D3DCCD1}">
                <a14:hiddenFill xmlns:a14="http://schemas.microsoft.com/office/drawing/2010/main">
                  <a:solidFill>
                    <a:srgbClr val="FFFFFF"/>
                  </a:solidFill>
                </a14:hiddenFill>
              </a:ext>
            </a:extLst>
          </p:spPr>
        </p:pic>
      </p:grpSp>
      <p:pic>
        <p:nvPicPr>
          <p:cNvPr id="5128" name="Picture 8" descr="心配しているお婆さんのイラスト | かわいいフリー素材集 いらすとや">
            <a:extLst>
              <a:ext uri="{FF2B5EF4-FFF2-40B4-BE49-F238E27FC236}">
                <a16:creationId xmlns:a16="http://schemas.microsoft.com/office/drawing/2014/main" id="{FD460473-1275-C876-28D9-499D1BEAE4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6262" y="4222507"/>
            <a:ext cx="872602" cy="96017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被害妄想のイラスト | かわいいフリー素材集 いらすとや">
            <a:extLst>
              <a:ext uri="{FF2B5EF4-FFF2-40B4-BE49-F238E27FC236}">
                <a16:creationId xmlns:a16="http://schemas.microsoft.com/office/drawing/2014/main" id="{22EB5B28-EA28-8081-4720-D912FB955C1F}"/>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2396" y="5063437"/>
            <a:ext cx="1739194" cy="913077"/>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5CFF8B76-42BA-E5CC-9C80-1E2F5D3149C0}"/>
              </a:ext>
            </a:extLst>
          </p:cNvPr>
          <p:cNvSpPr txBox="1"/>
          <p:nvPr/>
        </p:nvSpPr>
        <p:spPr>
          <a:xfrm>
            <a:off x="6954665" y="4518485"/>
            <a:ext cx="2090723" cy="1015663"/>
          </a:xfrm>
          <a:prstGeom prst="rect">
            <a:avLst/>
          </a:prstGeom>
          <a:noFill/>
        </p:spPr>
        <p:txBody>
          <a:bodyPr wrap="squar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認知機能に影響をもたらす可能性もある</a:t>
            </a:r>
          </a:p>
        </p:txBody>
      </p:sp>
      <p:sp>
        <p:nvSpPr>
          <p:cNvPr id="21" name="二等辺三角形 20">
            <a:extLst>
              <a:ext uri="{FF2B5EF4-FFF2-40B4-BE49-F238E27FC236}">
                <a16:creationId xmlns:a16="http://schemas.microsoft.com/office/drawing/2014/main" id="{9B3EDCBA-6846-31B0-D456-D95DEE79D2C4}"/>
              </a:ext>
            </a:extLst>
          </p:cNvPr>
          <p:cNvSpPr/>
          <p:nvPr/>
        </p:nvSpPr>
        <p:spPr>
          <a:xfrm rot="6414065">
            <a:off x="5393582" y="4626180"/>
            <a:ext cx="2631257" cy="4050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153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p:txBody>
          <a:bodyPr>
            <a:normAutofit/>
          </a:bodyPr>
          <a:lstStyle/>
          <a:p>
            <a:r>
              <a:rPr lang="ja-JP" altLang="en-US" sz="4000" dirty="0">
                <a:latin typeface="UD デジタル 教科書体 NK-B" panose="02020700000000000000" pitchFamily="18" charset="-128"/>
                <a:ea typeface="UD デジタル 教科書体 NK-B" panose="02020700000000000000" pitchFamily="18" charset="-128"/>
              </a:rPr>
              <a:t>耳にやさしい生活を心がけることで</a:t>
            </a:r>
            <a:br>
              <a:rPr lang="en-US" altLang="ja-JP" sz="4000" dirty="0">
                <a:latin typeface="UD デジタル 教科書体 NK-B" panose="02020700000000000000" pitchFamily="18" charset="-128"/>
                <a:ea typeface="UD デジタル 教科書体 NK-B" panose="02020700000000000000" pitchFamily="18" charset="-128"/>
              </a:rPr>
            </a:br>
            <a:r>
              <a:rPr lang="ja-JP" altLang="en-US" sz="4000" dirty="0">
                <a:latin typeface="UD デジタル 教科書体 NK-B" panose="02020700000000000000" pitchFamily="18" charset="-128"/>
                <a:ea typeface="UD デジタル 教科書体 NK-B" panose="02020700000000000000" pitchFamily="18" charset="-128"/>
              </a:rPr>
              <a:t>難聴を予防しましょう。</a:t>
            </a:r>
          </a:p>
        </p:txBody>
      </p:sp>
      <p:sp>
        <p:nvSpPr>
          <p:cNvPr id="3" name="コンテンツ プレースホルダー 2">
            <a:extLst>
              <a:ext uri="{FF2B5EF4-FFF2-40B4-BE49-F238E27FC236}">
                <a16:creationId xmlns:a16="http://schemas.microsoft.com/office/drawing/2014/main" id="{FFB6402F-37D8-A896-AE4F-865360401476}"/>
              </a:ext>
            </a:extLst>
          </p:cNvPr>
          <p:cNvSpPr>
            <a:spLocks noGrp="1"/>
          </p:cNvSpPr>
          <p:nvPr>
            <p:ph idx="1"/>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大音量でテレビを見たり、音楽を聴いたりしない</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騒音など、大きな音が常時出ている場所を避ける</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162F3E3B-FA09-3D3A-9A30-31740B56C489}"/>
              </a:ext>
            </a:extLst>
          </p:cNvPr>
          <p:cNvSpPr txBox="1"/>
          <p:nvPr/>
        </p:nvSpPr>
        <p:spPr>
          <a:xfrm>
            <a:off x="98612" y="6277430"/>
            <a:ext cx="8946776" cy="430887"/>
          </a:xfrm>
          <a:prstGeom prst="rect">
            <a:avLst/>
          </a:prstGeom>
          <a:noFill/>
        </p:spPr>
        <p:txBody>
          <a:bodyPr wrap="square">
            <a:spAutoFit/>
          </a:bodyPr>
          <a:lstStyle/>
          <a:p>
            <a:r>
              <a:rPr lang="ja-JP" altLang="en-US" sz="1100" dirty="0"/>
              <a:t>引用元：　日本耳鼻咽喉科頭頚部外科学会　</a:t>
            </a:r>
            <a:r>
              <a:rPr lang="en-US" altLang="ja-JP" sz="1100" dirty="0"/>
              <a:t>Hear well, Enjoy life</a:t>
            </a:r>
          </a:p>
          <a:p>
            <a:r>
              <a:rPr lang="ja-JP" altLang="en-US" sz="1100" dirty="0"/>
              <a:t>https://www.jibika.or.jp/owned/hwel/hearingloss/</a:t>
            </a:r>
          </a:p>
        </p:txBody>
      </p:sp>
      <p:pic>
        <p:nvPicPr>
          <p:cNvPr id="6146" name="Picture 2" descr="テレビを見ているお婆さんのイラスト | かわいいフリー素材集 いらすとや">
            <a:extLst>
              <a:ext uri="{FF2B5EF4-FFF2-40B4-BE49-F238E27FC236}">
                <a16:creationId xmlns:a16="http://schemas.microsoft.com/office/drawing/2014/main" id="{63A8D9B2-F545-C1D9-18F3-C000F5BF5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047" y="2864853"/>
            <a:ext cx="4087905" cy="329587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EEC10AD8-5E14-C675-7507-347787405866}"/>
              </a:ext>
            </a:extLst>
          </p:cNvPr>
          <p:cNvSpPr txBox="1"/>
          <p:nvPr/>
        </p:nvSpPr>
        <p:spPr>
          <a:xfrm>
            <a:off x="1903597" y="3196544"/>
            <a:ext cx="3260074" cy="338554"/>
          </a:xfrm>
          <a:prstGeom prst="rect">
            <a:avLst/>
          </a:prstGeom>
          <a:noFill/>
        </p:spPr>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テレビは適切な音量で観ましょう</a:t>
            </a:r>
          </a:p>
        </p:txBody>
      </p:sp>
    </p:spTree>
    <p:extLst>
      <p:ext uri="{BB962C8B-B14F-4D97-AF65-F5344CB8AC3E}">
        <p14:creationId xmlns:p14="http://schemas.microsoft.com/office/powerpoint/2010/main" val="385852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p:txBody>
          <a:bodyPr>
            <a:normAutofit/>
          </a:bodyPr>
          <a:lstStyle/>
          <a:p>
            <a:r>
              <a:rPr lang="ja-JP" altLang="en-US" sz="4000" dirty="0">
                <a:latin typeface="UD デジタル 教科書体 NK-B" panose="02020700000000000000" pitchFamily="18" charset="-128"/>
                <a:ea typeface="UD デジタル 教科書体 NK-B" panose="02020700000000000000" pitchFamily="18" charset="-128"/>
              </a:rPr>
              <a:t>老化を遅らせ難聴を予防するために</a:t>
            </a:r>
            <a:br>
              <a:rPr lang="en-US" altLang="ja-JP" sz="4000" dirty="0">
                <a:latin typeface="UD デジタル 教科書体 NK-B" panose="02020700000000000000" pitchFamily="18" charset="-128"/>
                <a:ea typeface="UD デジタル 教科書体 NK-B" panose="02020700000000000000" pitchFamily="18" charset="-128"/>
              </a:rPr>
            </a:br>
            <a:r>
              <a:rPr lang="ja-JP" altLang="en-US" sz="4000" dirty="0">
                <a:latin typeface="UD デジタル 教科書体 NK-B" panose="02020700000000000000" pitchFamily="18" charset="-128"/>
                <a:ea typeface="UD デジタル 教科書体 NK-B" panose="02020700000000000000" pitchFamily="18" charset="-128"/>
              </a:rPr>
              <a:t>生活習慣を見直しましょう。</a:t>
            </a:r>
          </a:p>
        </p:txBody>
      </p:sp>
      <p:sp>
        <p:nvSpPr>
          <p:cNvPr id="3" name="コンテンツ プレースホルダー 2">
            <a:extLst>
              <a:ext uri="{FF2B5EF4-FFF2-40B4-BE49-F238E27FC236}">
                <a16:creationId xmlns:a16="http://schemas.microsoft.com/office/drawing/2014/main" id="{FFB6402F-37D8-A896-AE4F-865360401476}"/>
              </a:ext>
            </a:extLst>
          </p:cNvPr>
          <p:cNvSpPr>
            <a:spLocks noGrp="1"/>
          </p:cNvSpPr>
          <p:nvPr>
            <p:ph idx="1"/>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生活習慣病の管理・栄養バランスがとれた食事をとりましょう</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適度な運動をしましょう</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規則正しい睡眠をとりましょう</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禁煙しましょう</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162F3E3B-FA09-3D3A-9A30-31740B56C489}"/>
              </a:ext>
            </a:extLst>
          </p:cNvPr>
          <p:cNvSpPr txBox="1"/>
          <p:nvPr/>
        </p:nvSpPr>
        <p:spPr>
          <a:xfrm>
            <a:off x="98612" y="6277430"/>
            <a:ext cx="8946776" cy="430887"/>
          </a:xfrm>
          <a:prstGeom prst="rect">
            <a:avLst/>
          </a:prstGeom>
          <a:noFill/>
        </p:spPr>
        <p:txBody>
          <a:bodyPr wrap="square">
            <a:spAutoFit/>
          </a:bodyPr>
          <a:lstStyle/>
          <a:p>
            <a:r>
              <a:rPr lang="ja-JP" altLang="en-US" sz="1100" dirty="0"/>
              <a:t>引用元：　日本耳鼻咽喉科頭頚部外科学会　</a:t>
            </a:r>
            <a:r>
              <a:rPr lang="en-US" altLang="ja-JP" sz="1100" dirty="0"/>
              <a:t>Hear well, Enjoy life</a:t>
            </a:r>
          </a:p>
          <a:p>
            <a:r>
              <a:rPr lang="ja-JP" altLang="en-US" sz="1100" dirty="0"/>
              <a:t>https://www.jibika.or.jp/owned/hwel/hearingloss/</a:t>
            </a:r>
          </a:p>
        </p:txBody>
      </p:sp>
      <p:pic>
        <p:nvPicPr>
          <p:cNvPr id="7170" name="Picture 2" descr="足踏み運動をする人のイラスト（お爺さん）">
            <a:extLst>
              <a:ext uri="{FF2B5EF4-FFF2-40B4-BE49-F238E27FC236}">
                <a16:creationId xmlns:a16="http://schemas.microsoft.com/office/drawing/2014/main" id="{3E6FE703-84B9-20EA-E64F-D7639CD55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948" y="2970580"/>
            <a:ext cx="1732717" cy="27179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足踏み運動をする人のイラスト（お婆さん）">
            <a:extLst>
              <a:ext uri="{FF2B5EF4-FFF2-40B4-BE49-F238E27FC236}">
                <a16:creationId xmlns:a16="http://schemas.microsoft.com/office/drawing/2014/main" id="{B8D72F7D-162D-A04A-D24B-8AD72A3DF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235" y="2279552"/>
            <a:ext cx="1590022" cy="271798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食事をしているお婆さんのイラスト">
            <a:extLst>
              <a:ext uri="{FF2B5EF4-FFF2-40B4-BE49-F238E27FC236}">
                <a16:creationId xmlns:a16="http://schemas.microsoft.com/office/drawing/2014/main" id="{8781C13B-0150-6277-A845-42B7B8A764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140" y="4262717"/>
            <a:ext cx="1866201" cy="181954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ベッドで寝る人のイラスト（高齢男性）">
            <a:extLst>
              <a:ext uri="{FF2B5EF4-FFF2-40B4-BE49-F238E27FC236}">
                <a16:creationId xmlns:a16="http://schemas.microsoft.com/office/drawing/2014/main" id="{F0041C19-1B2E-D775-B83A-5BCCA6C1B7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1349" y="3930734"/>
            <a:ext cx="2151529" cy="215152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禁煙マークのイラスト">
            <a:extLst>
              <a:ext uri="{FF2B5EF4-FFF2-40B4-BE49-F238E27FC236}">
                <a16:creationId xmlns:a16="http://schemas.microsoft.com/office/drawing/2014/main" id="{D66F7C8E-A43E-E5A8-DB90-0BCFF5DED7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7692" y="5260517"/>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0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p:txBody>
          <a:bodyPr>
            <a:normAutofit/>
          </a:bodyPr>
          <a:lstStyle/>
          <a:p>
            <a:pPr algn="ctr"/>
            <a:r>
              <a:rPr lang="ja-JP" altLang="en-US" dirty="0">
                <a:latin typeface="UD デジタル 教科書体 NK-B" panose="02020700000000000000" pitchFamily="18" charset="-128"/>
                <a:ea typeface="UD デジタル 教科書体 NK-B" panose="02020700000000000000" pitchFamily="18" charset="-128"/>
              </a:rPr>
              <a:t>ききとりにくい・伝わりにくい時の</a:t>
            </a: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　ひとくふう　🌸</a:t>
            </a:r>
            <a:endParaRPr lang="ja-JP" altLang="en-US"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FFB6402F-37D8-A896-AE4F-865360401476}"/>
              </a:ext>
            </a:extLst>
          </p:cNvPr>
          <p:cNvSpPr>
            <a:spLocks noGrp="1"/>
          </p:cNvSpPr>
          <p:nvPr>
            <p:ph idx="1"/>
          </p:nvPr>
        </p:nvSpPr>
        <p:spPr/>
        <p:txBody>
          <a:bodyPr anchor="ctr">
            <a:normAutofit lnSpcReduction="10000"/>
          </a:bodyPr>
          <a:lstStyle/>
          <a:p>
            <a:pPr marL="514350" indent="-514350">
              <a:buFont typeface="+mj-lt"/>
              <a:buAutoNum type="arabicPeriod"/>
            </a:pPr>
            <a:r>
              <a:rPr lang="ja-JP" altLang="en-US" sz="2000" dirty="0">
                <a:latin typeface="UD デジタル 教科書体 NK-B" panose="02020700000000000000" pitchFamily="18" charset="-128"/>
                <a:ea typeface="UD デジタル 教科書体 NK-B" panose="02020700000000000000" pitchFamily="18" charset="-128"/>
              </a:rPr>
              <a:t>室内の静かな場所で話しましょう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dirty="0">
                <a:latin typeface="UD デジタル 教科書体 NK-B" panose="02020700000000000000" pitchFamily="18" charset="-128"/>
                <a:ea typeface="UD デジタル 教科書体 NK-B" panose="02020700000000000000" pitchFamily="18" charset="-128"/>
              </a:rPr>
              <a:t>１ｍくらいの距離で近づいて話しましょう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dirty="0">
                <a:latin typeface="UD デジタル 教科書体 NK-B" panose="02020700000000000000" pitchFamily="18" charset="-128"/>
                <a:ea typeface="UD デジタル 教科書体 NK-B" panose="02020700000000000000" pitchFamily="18" charset="-128"/>
              </a:rPr>
              <a:t>口元が見えるよう、正面から話しましょう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dirty="0">
                <a:latin typeface="UD デジタル 教科書体 NK-B" panose="02020700000000000000" pitchFamily="18" charset="-128"/>
                <a:ea typeface="UD デジタル 教科書体 NK-B" panose="02020700000000000000" pitchFamily="18" charset="-128"/>
              </a:rPr>
              <a:t>ゆっくりめに話しましょう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dirty="0">
                <a:latin typeface="UD デジタル 教科書体 NK-B" panose="02020700000000000000" pitchFamily="18" charset="-128"/>
                <a:ea typeface="UD デジタル 教科書体 NK-B" panose="02020700000000000000" pitchFamily="18" charset="-128"/>
              </a:rPr>
              <a:t>少し大きめの声で話しましょう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dirty="0">
                <a:latin typeface="UD デジタル 教科書体 NK-B" panose="02020700000000000000" pitchFamily="18" charset="-128"/>
                <a:ea typeface="UD デジタル 教科書体 NK-B" panose="02020700000000000000" pitchFamily="18" charset="-128"/>
              </a:rPr>
              <a:t>相手が気づいてから会話を始めましょう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dirty="0">
                <a:latin typeface="UD デジタル 教科書体 NK-B" panose="02020700000000000000" pitchFamily="18" charset="-128"/>
                <a:ea typeface="UD デジタル 教科書体 NK-B" panose="02020700000000000000" pitchFamily="18" charset="-128"/>
              </a:rPr>
              <a:t>複数の時は、一人ずつ順番に話しましょう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dirty="0">
                <a:latin typeface="UD デジタル 教科書体 NK-B" panose="02020700000000000000" pitchFamily="18" charset="-128"/>
                <a:ea typeface="UD デジタル 教科書体 NK-B" panose="02020700000000000000" pitchFamily="18" charset="-128"/>
              </a:rPr>
              <a:t>伝わっているか確認しましょう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dirty="0">
                <a:latin typeface="UD デジタル 教科書体 NK-B" panose="02020700000000000000" pitchFamily="18" charset="-128"/>
                <a:ea typeface="UD デジタル 教科書体 NK-B" panose="02020700000000000000" pitchFamily="18" charset="-128"/>
              </a:rPr>
              <a:t>言い方を変えてみましょう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dirty="0">
                <a:latin typeface="UD デジタル 教科書体 NK-B" panose="02020700000000000000" pitchFamily="18" charset="-128"/>
                <a:ea typeface="UD デジタル 教科書体 NK-B" panose="02020700000000000000" pitchFamily="18" charset="-128"/>
              </a:rPr>
              <a:t>文字で書いてみましょう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dirty="0">
                <a:latin typeface="UD デジタル 教科書体 NK-B" panose="02020700000000000000" pitchFamily="18" charset="-128"/>
                <a:ea typeface="UD デジタル 教科書体 NK-B" panose="02020700000000000000" pitchFamily="18" charset="-128"/>
              </a:rPr>
              <a:t>ジェスチャーを使ってみましょう</a:t>
            </a:r>
          </a:p>
        </p:txBody>
      </p:sp>
      <p:sp>
        <p:nvSpPr>
          <p:cNvPr id="5" name="テキスト ボックス 4">
            <a:extLst>
              <a:ext uri="{FF2B5EF4-FFF2-40B4-BE49-F238E27FC236}">
                <a16:creationId xmlns:a16="http://schemas.microsoft.com/office/drawing/2014/main" id="{162F3E3B-FA09-3D3A-9A30-31740B56C489}"/>
              </a:ext>
            </a:extLst>
          </p:cNvPr>
          <p:cNvSpPr txBox="1"/>
          <p:nvPr/>
        </p:nvSpPr>
        <p:spPr>
          <a:xfrm>
            <a:off x="98612" y="6277430"/>
            <a:ext cx="8946776" cy="430887"/>
          </a:xfrm>
          <a:prstGeom prst="rect">
            <a:avLst/>
          </a:prstGeom>
          <a:noFill/>
        </p:spPr>
        <p:txBody>
          <a:bodyPr wrap="square">
            <a:spAutoFit/>
          </a:bodyPr>
          <a:lstStyle/>
          <a:p>
            <a:r>
              <a:rPr lang="ja-JP" altLang="en-US" sz="1100" dirty="0"/>
              <a:t>引用元：　大分県　介護予防活動支援マニュアル　その６　聞き上手は「きこえ」にあり</a:t>
            </a:r>
            <a:endParaRPr lang="en-US" altLang="ja-JP" sz="1100" dirty="0"/>
          </a:p>
          <a:p>
            <a:r>
              <a:rPr lang="en-US" altLang="ja-JP" sz="1100" dirty="0"/>
              <a:t>https://www.pref.oita.jp/uploaded/life/2026200_2175839_misc.pdf</a:t>
            </a:r>
            <a:endParaRPr lang="ja-JP" altLang="en-US" sz="1100" dirty="0"/>
          </a:p>
        </p:txBody>
      </p:sp>
      <p:pic>
        <p:nvPicPr>
          <p:cNvPr id="8194" name="Picture 2" descr="かがんでお年寄りと話す看護師のイラスト（女性）">
            <a:extLst>
              <a:ext uri="{FF2B5EF4-FFF2-40B4-BE49-F238E27FC236}">
                <a16:creationId xmlns:a16="http://schemas.microsoft.com/office/drawing/2014/main" id="{A76DD7BA-C274-A47C-05F1-E5C3740EF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04" y="3536577"/>
            <a:ext cx="2290846" cy="253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05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p:txBody>
          <a:bodyPr>
            <a:normAutofit fontScale="90000"/>
          </a:bodyPr>
          <a:lstStyle/>
          <a:p>
            <a:r>
              <a:rPr lang="ja-JP" altLang="en-US" sz="4000" dirty="0">
                <a:latin typeface="UD デジタル 教科書体 NK-B" panose="02020700000000000000" pitchFamily="18" charset="-128"/>
                <a:ea typeface="UD デジタル 教科書体 NK-B" panose="02020700000000000000" pitchFamily="18" charset="-128"/>
              </a:rPr>
              <a:t>聞こえづらいと感じたら、</a:t>
            </a:r>
            <a:br>
              <a:rPr lang="en-US" altLang="ja-JP" sz="4000" dirty="0">
                <a:latin typeface="UD デジタル 教科書体 NK-B" panose="02020700000000000000" pitchFamily="18" charset="-128"/>
                <a:ea typeface="UD デジタル 教科書体 NK-B" panose="02020700000000000000" pitchFamily="18" charset="-128"/>
              </a:rPr>
            </a:br>
            <a:r>
              <a:rPr lang="ja-JP" altLang="en-US" sz="4000" dirty="0">
                <a:latin typeface="UD デジタル 教科書体 NK-B" panose="02020700000000000000" pitchFamily="18" charset="-128"/>
                <a:ea typeface="UD デジタル 教科書体 NK-B" panose="02020700000000000000" pitchFamily="18" charset="-128"/>
              </a:rPr>
              <a:t>早めの</a:t>
            </a:r>
            <a:r>
              <a:rPr lang="ja-JP" altLang="en-US" sz="6700" dirty="0">
                <a:latin typeface="UD デジタル 教科書体 NK-B" panose="02020700000000000000" pitchFamily="18" charset="-128"/>
                <a:ea typeface="UD デジタル 教科書体 NK-B" panose="02020700000000000000" pitchFamily="18" charset="-128"/>
              </a:rPr>
              <a:t>耳鼻咽喉科受診を</a:t>
            </a:r>
            <a:endParaRPr lang="ja-JP" altLang="en-US" sz="4000" dirty="0">
              <a:latin typeface="UD デジタル 教科書体 NK-B" panose="02020700000000000000" pitchFamily="18" charset="-128"/>
              <a:ea typeface="UD デジタル 教科書体 NK-B" panose="02020700000000000000" pitchFamily="18" charset="-128"/>
            </a:endParaRPr>
          </a:p>
        </p:txBody>
      </p:sp>
      <p:grpSp>
        <p:nvGrpSpPr>
          <p:cNvPr id="8" name="グループ化 7">
            <a:extLst>
              <a:ext uri="{FF2B5EF4-FFF2-40B4-BE49-F238E27FC236}">
                <a16:creationId xmlns:a16="http://schemas.microsoft.com/office/drawing/2014/main" id="{258523D6-B450-A89F-D807-FC8D5B5017BD}"/>
              </a:ext>
            </a:extLst>
          </p:cNvPr>
          <p:cNvGrpSpPr/>
          <p:nvPr/>
        </p:nvGrpSpPr>
        <p:grpSpPr>
          <a:xfrm>
            <a:off x="2588861" y="2058242"/>
            <a:ext cx="3966277" cy="3810000"/>
            <a:chOff x="2843213" y="1954306"/>
            <a:chExt cx="3966277" cy="3810000"/>
          </a:xfrm>
        </p:grpSpPr>
        <p:pic>
          <p:nvPicPr>
            <p:cNvPr id="9218" name="Picture 2" descr="耳鼻科検診のイラスト（学校の健康診断）">
              <a:extLst>
                <a:ext uri="{FF2B5EF4-FFF2-40B4-BE49-F238E27FC236}">
                  <a16:creationId xmlns:a16="http://schemas.microsoft.com/office/drawing/2014/main" id="{045F3461-B02C-48DC-5B07-AEA0FD65A6C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00" b="97000" l="6061" r="60331">
                          <a14:foregroundMark x1="38843" y1="6000" x2="22865" y2="12250"/>
                          <a14:foregroundMark x1="22865" y1="12250" x2="22590" y2="16750"/>
                          <a14:foregroundMark x1="41047" y1="6250" x2="27548" y2="6000"/>
                          <a14:foregroundMark x1="20386" y1="12750" x2="19284" y2="19000"/>
                          <a14:foregroundMark x1="18457" y1="21500" x2="20386" y2="25500"/>
                          <a14:foregroundMark x1="46281" y1="9500" x2="30854" y2="1500"/>
                          <a14:foregroundMark x1="30854" y1="1500" x2="27824" y2="4250"/>
                          <a14:foregroundMark x1="58678" y1="24250" x2="58678" y2="24250"/>
                          <a14:foregroundMark x1="58402" y1="35250" x2="58402" y2="35250"/>
                          <a14:foregroundMark x1="60331" y1="32500" x2="60331" y2="32500"/>
                          <a14:foregroundMark x1="24242" y1="78500" x2="24242" y2="78500"/>
                          <a14:foregroundMark x1="14325" y1="76500" x2="25620" y2="80500"/>
                          <a14:foregroundMark x1="23140" y1="83000" x2="19284" y2="93500"/>
                          <a14:foregroundMark x1="33884" y1="95500" x2="46006" y2="97000"/>
                        </a14:backgroundRemoval>
                      </a14:imgEffect>
                    </a14:imgLayer>
                  </a14:imgProps>
                </a:ext>
                <a:ext uri="{28A0092B-C50C-407E-A947-70E740481C1C}">
                  <a14:useLocalDpi xmlns:a14="http://schemas.microsoft.com/office/drawing/2010/main" val="0"/>
                </a:ext>
              </a:extLst>
            </a:blip>
            <a:srcRect r="35288"/>
            <a:stretch/>
          </p:blipFill>
          <p:spPr bwMode="auto">
            <a:xfrm>
              <a:off x="2843213" y="1954306"/>
              <a:ext cx="223749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耳のイラスト">
              <a:extLst>
                <a:ext uri="{FF2B5EF4-FFF2-40B4-BE49-F238E27FC236}">
                  <a16:creationId xmlns:a16="http://schemas.microsoft.com/office/drawing/2014/main" id="{F44BB3B5-95F9-9695-CCEC-9DE148316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572000" y="2223248"/>
              <a:ext cx="2237490" cy="26401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7964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68,11,補聴器を使うとこんな良いことが"/>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1927</TotalTime>
  <Words>984</Words>
  <Application>Microsoft Office PowerPoint</Application>
  <PresentationFormat>画面に合わせる (4:3)</PresentationFormat>
  <Paragraphs>100</Paragraphs>
  <Slides>12</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UD デジタル 教科書体 NK-B</vt:lpstr>
      <vt:lpstr>ヒラギノ角ゴ ProN</vt:lpstr>
      <vt:lpstr>游ゴシック</vt:lpstr>
      <vt:lpstr>Arial</vt:lpstr>
      <vt:lpstr>Calibri</vt:lpstr>
      <vt:lpstr>Calibri Light</vt:lpstr>
      <vt:lpstr>Office テーマ</vt:lpstr>
      <vt:lpstr>聞こえの講話</vt:lpstr>
      <vt:lpstr>PowerPoint プレゼンテーション</vt:lpstr>
      <vt:lpstr>PowerPoint プレゼンテーション</vt:lpstr>
      <vt:lpstr>聞こえづらい状態　＝　難聴</vt:lpstr>
      <vt:lpstr>難聴になるとさまざまな社会生活に支障をきたします。</vt:lpstr>
      <vt:lpstr>耳にやさしい生活を心がけることで 難聴を予防しましょう。</vt:lpstr>
      <vt:lpstr>老化を遅らせ難聴を予防するために 生活習慣を見直しましょう。</vt:lpstr>
      <vt:lpstr>ききとりにくい・伝わりにくい時の 🌸　ひとくふう　🌸</vt:lpstr>
      <vt:lpstr>聞こえづらいと感じたら、 早めの耳鼻咽喉科受診を</vt:lpstr>
      <vt:lpstr>補聴器を使うときの注意点</vt:lpstr>
      <vt:lpstr>補聴器を使うとこんな良いことが</vt:lpstr>
      <vt:lpstr>ご清聴ありがとうございました。 皆さまのご健勝をお祈りいたします。</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きこえの講話</dc:title>
  <dc:creator>Shino Ikeda (JP)</dc:creator>
  <cp:lastModifiedBy>Yuko Utsumi (JP)</cp:lastModifiedBy>
  <cp:revision>38</cp:revision>
  <dcterms:created xsi:type="dcterms:W3CDTF">2023-09-21T02:21:06Z</dcterms:created>
  <dcterms:modified xsi:type="dcterms:W3CDTF">2024-03-29T00:43:05Z</dcterms:modified>
</cp:coreProperties>
</file>